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7" r:id="rId3"/>
    <p:sldId id="285" r:id="rId4"/>
    <p:sldId id="282" r:id="rId5"/>
    <p:sldId id="257" r:id="rId6"/>
    <p:sldId id="258" r:id="rId7"/>
    <p:sldId id="259" r:id="rId8"/>
    <p:sldId id="260" r:id="rId9"/>
    <p:sldId id="261" r:id="rId10"/>
    <p:sldId id="269" r:id="rId11"/>
    <p:sldId id="267" r:id="rId12"/>
    <p:sldId id="300" r:id="rId13"/>
    <p:sldId id="270" r:id="rId14"/>
    <p:sldId id="271" r:id="rId15"/>
    <p:sldId id="273" r:id="rId16"/>
    <p:sldId id="275" r:id="rId17"/>
    <p:sldId id="274" r:id="rId18"/>
    <p:sldId id="276" r:id="rId19"/>
    <p:sldId id="292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000" autoAdjust="0"/>
    <p:restoredTop sz="88182" autoAdjust="0"/>
  </p:normalViewPr>
  <p:slideViewPr>
    <p:cSldViewPr snapToGrid="0">
      <p:cViewPr varScale="1">
        <p:scale>
          <a:sx n="64" d="100"/>
          <a:sy n="64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D1AC2-01FE-4DE2-9372-51033ED8AEE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9758E-5367-408A-AF66-A9B24A0C1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538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840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39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864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52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6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318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83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415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39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829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81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B785-C888-4CA1-B0C9-D28F3706B4CE}" type="datetimeFigureOut">
              <a:rPr lang="en-US" smtClean="0"/>
              <a:pPr/>
              <a:t>15-Jan-20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77FC-7DBA-4284-B86B-1D0DD4268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4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063" y="3915546"/>
            <a:ext cx="6858000" cy="1655762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ct val="0"/>
              </a:spcBef>
            </a:pPr>
            <a:r>
              <a:rPr lang="en-US" sz="4200" b="1" dirty="0" err="1" smtClean="0">
                <a:solidFill>
                  <a:srgbClr val="990099"/>
                </a:solidFill>
              </a:rPr>
              <a:t>Dr.ZAHERA</a:t>
            </a:r>
            <a:r>
              <a:rPr lang="en-US" sz="4200" b="1" dirty="0" smtClean="0">
                <a:solidFill>
                  <a:srgbClr val="990099"/>
                </a:solidFill>
              </a:rPr>
              <a:t> FAHED</a:t>
            </a:r>
          </a:p>
          <a:p>
            <a:pPr lvl="0">
              <a:spcBef>
                <a:spcPct val="0"/>
              </a:spcBef>
            </a:pPr>
            <a:r>
              <a:rPr lang="en-US" sz="3600" b="1" dirty="0" smtClean="0">
                <a:solidFill>
                  <a:srgbClr val="990099"/>
                </a:solidFill>
              </a:rPr>
              <a:t>CES,DIS,DISC</a:t>
            </a:r>
          </a:p>
          <a:p>
            <a:pPr lvl="0">
              <a:spcBef>
                <a:spcPct val="0"/>
              </a:spcBef>
            </a:pPr>
            <a:endParaRPr lang="en-US" sz="3600" b="1" dirty="0" smtClean="0">
              <a:solidFill>
                <a:srgbClr val="990099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sz="2900" b="1" dirty="0" smtClean="0">
                <a:solidFill>
                  <a:srgbClr val="0070C0"/>
                </a:solidFill>
              </a:rPr>
              <a:t>SYRIAN ASSOCIATION OF ONCOLOGY MEETING</a:t>
            </a:r>
          </a:p>
          <a:p>
            <a:pPr lvl="0">
              <a:spcBef>
                <a:spcPct val="0"/>
              </a:spcBef>
            </a:pPr>
            <a:r>
              <a:rPr lang="en-US" sz="2900" b="1" dirty="0" smtClean="0">
                <a:solidFill>
                  <a:srgbClr val="0070C0"/>
                </a:solidFill>
              </a:rPr>
              <a:t>DAMASCUS 5 NOVAMBER2019</a:t>
            </a:r>
          </a:p>
          <a:p>
            <a:pPr lvl="0">
              <a:spcBef>
                <a:spcPct val="0"/>
              </a:spcBef>
            </a:pPr>
            <a:r>
              <a:rPr lang="en-US" sz="2900" b="1" dirty="0" smtClean="0">
                <a:solidFill>
                  <a:srgbClr val="0070C0"/>
                </a:solidFill>
              </a:rPr>
              <a:t>PALACE</a:t>
            </a:r>
            <a:endParaRPr lang="en-US" sz="2900" b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256615"/>
            <a:ext cx="8974183" cy="284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990099"/>
                </a:solidFill>
                <a:latin typeface="+mn-lt"/>
              </a:rPr>
              <a:t/>
            </a:r>
            <a:br>
              <a:rPr lang="en-US" b="1" dirty="0">
                <a:solidFill>
                  <a:srgbClr val="990099"/>
                </a:solidFill>
                <a:latin typeface="+mn-lt"/>
              </a:rPr>
            </a:br>
            <a:r>
              <a:rPr lang="en-US" b="1" dirty="0">
                <a:solidFill>
                  <a:srgbClr val="800080"/>
                </a:solidFill>
                <a:latin typeface="+mn-lt"/>
              </a:rPr>
              <a:t>NEUROENDOCRINE </a:t>
            </a:r>
            <a:r>
              <a:rPr lang="en-US" b="1" dirty="0" smtClean="0">
                <a:solidFill>
                  <a:srgbClr val="800080"/>
                </a:solidFill>
                <a:latin typeface="+mn-lt"/>
              </a:rPr>
              <a:t>TUMOUR</a:t>
            </a:r>
            <a:br>
              <a:rPr lang="en-US" b="1" dirty="0" smtClean="0">
                <a:solidFill>
                  <a:srgbClr val="800080"/>
                </a:solidFill>
                <a:latin typeface="+mn-lt"/>
              </a:rPr>
            </a:br>
            <a:r>
              <a:rPr lang="en-US" b="1" dirty="0" smtClean="0">
                <a:solidFill>
                  <a:srgbClr val="800080"/>
                </a:solidFill>
                <a:latin typeface="+mn-lt"/>
              </a:rPr>
              <a:t> UPDATE</a:t>
            </a:r>
            <a:br>
              <a:rPr lang="en-US" b="1" dirty="0" smtClean="0">
                <a:solidFill>
                  <a:srgbClr val="800080"/>
                </a:solidFill>
                <a:latin typeface="+mn-lt"/>
              </a:rPr>
            </a:br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MEETING SUMMARY ESMO 2019,</a:t>
            </a:r>
            <a:b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</a:br>
            <a:r>
              <a:rPr lang="en-US" sz="3200" b="1" dirty="0">
                <a:solidFill>
                  <a:srgbClr val="0070C0"/>
                </a:solidFill>
                <a:latin typeface="Calibri" panose="020F0502020204030204"/>
              </a:rPr>
              <a:t> Barcelona, Spain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74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SUMMARY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 err="1">
                <a:solidFill>
                  <a:srgbClr val="990099"/>
                </a:solidFill>
              </a:rPr>
              <a:t>Surufatinib</a:t>
            </a:r>
            <a:r>
              <a:rPr lang="en-US" b="1" dirty="0">
                <a:solidFill>
                  <a:srgbClr val="990099"/>
                </a:solidFill>
              </a:rPr>
              <a:t> significantly improved PFS </a:t>
            </a:r>
            <a:r>
              <a:rPr lang="en-US" dirty="0"/>
              <a:t>in patients with advanced extra-pancreatic </a:t>
            </a:r>
            <a:r>
              <a:rPr lang="en-US" dirty="0" smtClean="0"/>
              <a:t>NETs1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One limitation of the SANET-ep study is that it was conducted in </a:t>
            </a:r>
            <a:r>
              <a:rPr lang="en-US" b="1" dirty="0">
                <a:solidFill>
                  <a:srgbClr val="990099"/>
                </a:solidFill>
              </a:rPr>
              <a:t>an Asian population </a:t>
            </a:r>
            <a:r>
              <a:rPr lang="en-US" b="1" dirty="0" smtClean="0">
                <a:solidFill>
                  <a:srgbClr val="990099"/>
                </a:solidFill>
              </a:rPr>
              <a:t>only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</a:t>
            </a:r>
            <a:r>
              <a:rPr lang="en-US" dirty="0">
                <a:solidFill>
                  <a:srgbClr val="990099"/>
                </a:solidFill>
              </a:rPr>
              <a:t>A poster presentation at ESMO 2019 </a:t>
            </a:r>
            <a:r>
              <a:rPr lang="en-US" dirty="0"/>
              <a:t>reported on the safety profile of </a:t>
            </a:r>
            <a:r>
              <a:rPr lang="en-US" dirty="0" err="1"/>
              <a:t>surufatinib</a:t>
            </a:r>
            <a:r>
              <a:rPr lang="en-US" dirty="0"/>
              <a:t> in solid </a:t>
            </a:r>
            <a:r>
              <a:rPr lang="en-US" dirty="0" err="1"/>
              <a:t>tumours</a:t>
            </a:r>
            <a:r>
              <a:rPr lang="en-US" dirty="0"/>
              <a:t> in a western </a:t>
            </a:r>
            <a:r>
              <a:rPr lang="en-US" dirty="0" smtClean="0"/>
              <a:t>population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>
                <a:solidFill>
                  <a:srgbClr val="990099"/>
                </a:solidFill>
              </a:rPr>
              <a:t>The safety profile in the western population</a:t>
            </a:r>
            <a:r>
              <a:rPr lang="en-US" dirty="0"/>
              <a:t> was shown to be </a:t>
            </a:r>
            <a:r>
              <a:rPr lang="en-US" dirty="0">
                <a:solidFill>
                  <a:srgbClr val="990099"/>
                </a:solidFill>
              </a:rPr>
              <a:t>similar to that reported in the Asian </a:t>
            </a:r>
            <a:r>
              <a:rPr lang="en-US" dirty="0" smtClean="0">
                <a:solidFill>
                  <a:srgbClr val="990099"/>
                </a:solidFill>
              </a:rPr>
              <a:t>population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</a:t>
            </a:r>
            <a:r>
              <a:rPr lang="en-US" dirty="0">
                <a:solidFill>
                  <a:srgbClr val="990099"/>
                </a:solidFill>
              </a:rPr>
              <a:t>Further data is required </a:t>
            </a:r>
            <a:r>
              <a:rPr lang="en-US" dirty="0"/>
              <a:t>in a western population before implementing in clinical </a:t>
            </a:r>
            <a:r>
              <a:rPr lang="en-US" dirty="0" smtClean="0"/>
              <a:t>practice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• However, this is a step forward in delivering </a:t>
            </a:r>
            <a:r>
              <a:rPr lang="en-US" b="1" u="sng" dirty="0">
                <a:solidFill>
                  <a:srgbClr val="990099"/>
                </a:solidFill>
              </a:rPr>
              <a:t>new options </a:t>
            </a:r>
            <a:r>
              <a:rPr lang="en-US" dirty="0"/>
              <a:t>for patients with NETs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503" y="617696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NET, neuroendocrine </a:t>
            </a:r>
            <a:r>
              <a:rPr lang="en-US" sz="1400" dirty="0" err="1"/>
              <a:t>tumours</a:t>
            </a:r>
            <a:r>
              <a:rPr lang="en-US" sz="1400" dirty="0"/>
              <a:t> 1. Xu J, et al.  Presented at ESMO 2019. Abstract #LBA76 ; 2. Hamilton E, et al. Presented at ESMO 2019. Abstract #1393P </a:t>
            </a:r>
          </a:p>
        </p:txBody>
      </p:sp>
    </p:spTree>
    <p:extLst>
      <p:ext uri="{BB962C8B-B14F-4D97-AF65-F5344CB8AC3E}">
        <p14:creationId xmlns="" xmlns:p14="http://schemas.microsoft.com/office/powerpoint/2010/main" val="27100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NETTER-1 (POST HOC ANALYSIS): RELATION BETWEEN OBJECTIVE TUMOUR SHRINKAGE AND PFS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990099"/>
                </a:solidFill>
              </a:rPr>
              <a:t>Pavel, et al. ESMO 2019 Abstract #1382PD</a:t>
            </a:r>
            <a:endParaRPr lang="en-US" sz="2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7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+mn-lt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990099"/>
                </a:solidFill>
              </a:rPr>
              <a:t>NETTER-1</a:t>
            </a:r>
            <a:r>
              <a:rPr lang="en-US" dirty="0"/>
              <a:t> investigated the effect </a:t>
            </a:r>
            <a:r>
              <a:rPr lang="en-US" dirty="0">
                <a:solidFill>
                  <a:srgbClr val="990099"/>
                </a:solidFill>
              </a:rPr>
              <a:t>of 177Lu-DOTATATEplus octreotide </a:t>
            </a:r>
            <a:r>
              <a:rPr lang="en-US" dirty="0"/>
              <a:t>in patients with </a:t>
            </a:r>
            <a:r>
              <a:rPr lang="en-US" dirty="0">
                <a:solidFill>
                  <a:srgbClr val="990099"/>
                </a:solidFill>
              </a:rPr>
              <a:t>progressive </a:t>
            </a:r>
            <a:r>
              <a:rPr lang="en-US" dirty="0" err="1">
                <a:solidFill>
                  <a:srgbClr val="990099"/>
                </a:solidFill>
              </a:rPr>
              <a:t>midgut</a:t>
            </a:r>
            <a:r>
              <a:rPr lang="en-US" dirty="0">
                <a:solidFill>
                  <a:srgbClr val="990099"/>
                </a:solidFill>
              </a:rPr>
              <a:t> NETs1</a:t>
            </a:r>
          </a:p>
          <a:p>
            <a:pPr marL="0" indent="0">
              <a:buNone/>
            </a:pPr>
            <a:r>
              <a:rPr lang="en-US" dirty="0"/>
              <a:t>• The NETTER-1 trial was </a:t>
            </a:r>
            <a:r>
              <a:rPr lang="en-US" b="1" dirty="0">
                <a:solidFill>
                  <a:srgbClr val="990099"/>
                </a:solidFill>
              </a:rPr>
              <a:t>instrumental in PRRT </a:t>
            </a:r>
            <a:r>
              <a:rPr lang="en-US" dirty="0"/>
              <a:t>now being part of the treatment pathway for patients with NET</a:t>
            </a:r>
          </a:p>
          <a:p>
            <a:pPr marL="0" indent="0">
              <a:buNone/>
            </a:pPr>
            <a:r>
              <a:rPr lang="en-US" dirty="0"/>
              <a:t>• Treatment efficacy has often been associated with </a:t>
            </a:r>
            <a:r>
              <a:rPr lang="en-US" b="1" dirty="0">
                <a:solidFill>
                  <a:srgbClr val="990099"/>
                </a:solidFill>
              </a:rPr>
              <a:t>early reduction of </a:t>
            </a:r>
            <a:r>
              <a:rPr lang="en-US" b="1" dirty="0" err="1">
                <a:solidFill>
                  <a:srgbClr val="990099"/>
                </a:solidFill>
              </a:rPr>
              <a:t>tumour</a:t>
            </a:r>
            <a:r>
              <a:rPr lang="en-US" b="1" dirty="0">
                <a:solidFill>
                  <a:srgbClr val="990099"/>
                </a:solidFill>
              </a:rPr>
              <a:t> size</a:t>
            </a:r>
          </a:p>
          <a:p>
            <a:pPr marL="0" indent="0">
              <a:buNone/>
            </a:pPr>
            <a:r>
              <a:rPr lang="en-US" dirty="0"/>
              <a:t>• This </a:t>
            </a:r>
            <a:r>
              <a:rPr lang="en-US" b="1" dirty="0">
                <a:solidFill>
                  <a:srgbClr val="990099"/>
                </a:solidFill>
              </a:rPr>
              <a:t>post-hoc analysis of NETTER-1 </a:t>
            </a:r>
            <a:r>
              <a:rPr lang="en-US" dirty="0"/>
              <a:t>examined whether achieving </a:t>
            </a:r>
            <a:r>
              <a:rPr lang="en-US" b="1" dirty="0">
                <a:solidFill>
                  <a:srgbClr val="990099"/>
                </a:solidFill>
              </a:rPr>
              <a:t>objective </a:t>
            </a:r>
            <a:r>
              <a:rPr lang="en-US" b="1" dirty="0" err="1">
                <a:solidFill>
                  <a:srgbClr val="990099"/>
                </a:solidFill>
              </a:rPr>
              <a:t>tumour</a:t>
            </a:r>
            <a:r>
              <a:rPr lang="en-US" b="1" dirty="0">
                <a:solidFill>
                  <a:srgbClr val="990099"/>
                </a:solidFill>
              </a:rPr>
              <a:t> shrinkage predicts duration of PFS</a:t>
            </a:r>
          </a:p>
          <a:p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754" y="5715298"/>
            <a:ext cx="8987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Lu, lutetium; NET, neuroendocrine </a:t>
            </a:r>
            <a:r>
              <a:rPr lang="en-US" sz="1200" dirty="0" err="1">
                <a:solidFill>
                  <a:srgbClr val="0070C0"/>
                </a:solidFill>
              </a:rPr>
              <a:t>tumour</a:t>
            </a:r>
            <a:r>
              <a:rPr lang="en-US" sz="1200" dirty="0">
                <a:solidFill>
                  <a:srgbClr val="0070C0"/>
                </a:solidFill>
              </a:rPr>
              <a:t>; PFS, progression free survival; PRRT, peptide receptor radionuclide therapy 1. </a:t>
            </a:r>
            <a:r>
              <a:rPr lang="en-US" sz="1200" dirty="0" err="1">
                <a:solidFill>
                  <a:srgbClr val="0070C0"/>
                </a:solidFill>
              </a:rPr>
              <a:t>StrosbergJ</a:t>
            </a:r>
            <a:r>
              <a:rPr lang="en-US" sz="1200" dirty="0">
                <a:solidFill>
                  <a:srgbClr val="0070C0"/>
                </a:solidFill>
              </a:rPr>
              <a:t>. NEJM 2017; 376:125-35; 2. Pavel M. ESMO 2019 Abstract #1382PD</a:t>
            </a:r>
          </a:p>
        </p:txBody>
      </p:sp>
    </p:spTree>
    <p:extLst>
      <p:ext uri="{BB962C8B-B14F-4D97-AF65-F5344CB8AC3E}">
        <p14:creationId xmlns="" xmlns:p14="http://schemas.microsoft.com/office/powerpoint/2010/main" val="27474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NETTER-1 PHASE III </a:t>
            </a:r>
            <a:r>
              <a:rPr lang="en-US" b="1" dirty="0" smtClean="0">
                <a:solidFill>
                  <a:srgbClr val="0070C0"/>
                </a:solidFill>
                <a:latin typeface="+mn-lt"/>
              </a:rPr>
              <a:t>TRIAL</a:t>
            </a:r>
            <a:br>
              <a:rPr lang="en-US" b="1" dirty="0" smtClean="0">
                <a:solidFill>
                  <a:srgbClr val="0070C0"/>
                </a:solidFill>
                <a:latin typeface="+mn-lt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990099"/>
                </a:solidFill>
                <a:latin typeface="+mn-lt"/>
              </a:rPr>
              <a:t>MAIN STUDY DESIGN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849" y="1384164"/>
            <a:ext cx="9023151" cy="40862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9247" y="5470371"/>
            <a:ext cx="8386354" cy="953588"/>
          </a:xfrm>
          <a:prstGeom prst="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70C0"/>
                </a:solidFill>
              </a:rPr>
              <a:t> Primary post hoc analysis for </a:t>
            </a:r>
            <a:r>
              <a:rPr lang="en-US" dirty="0" err="1">
                <a:solidFill>
                  <a:srgbClr val="0070C0"/>
                </a:solidFill>
              </a:rPr>
              <a:t>tumourshrinkage</a:t>
            </a:r>
            <a:r>
              <a:rPr lang="en-US" dirty="0">
                <a:solidFill>
                  <a:srgbClr val="0070C0"/>
                </a:solidFill>
              </a:rPr>
              <a:t> was based on the time interval between baseline and 150 days from baseline and conducted on the full analysis set of229 patients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836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GBq</a:t>
            </a:r>
            <a:r>
              <a:rPr lang="en-US" sz="1200" dirty="0"/>
              <a:t>, </a:t>
            </a:r>
            <a:r>
              <a:rPr lang="en-US" sz="1200" dirty="0" err="1"/>
              <a:t>gigabecquerels</a:t>
            </a:r>
            <a:r>
              <a:rPr lang="en-US" sz="1200" dirty="0"/>
              <a:t>; LAR, long acting release; Lu, lutetium; RECIST, response evaluation criteria in solid tumors </a:t>
            </a:r>
            <a:r>
              <a:rPr lang="en-US" sz="1200" dirty="0" err="1"/>
              <a:t>Strosberg</a:t>
            </a:r>
            <a:r>
              <a:rPr lang="en-US" sz="1200" dirty="0"/>
              <a:t> J. NEJM 2017;376:125-35</a:t>
            </a:r>
          </a:p>
        </p:txBody>
      </p:sp>
    </p:spTree>
    <p:extLst>
      <p:ext uri="{BB962C8B-B14F-4D97-AF65-F5344CB8AC3E}">
        <p14:creationId xmlns="" xmlns:p14="http://schemas.microsoft.com/office/powerpoint/2010/main" val="37647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NETTER-1 (POST-HOC ANALYSIS)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258" y="2251400"/>
            <a:ext cx="7389393" cy="40378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258" y="1690689"/>
            <a:ext cx="720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90099"/>
                </a:solidFill>
              </a:rPr>
              <a:t>PFS IN RELATION TO TUMOUR RESPONSE IN THE 177Lu-DOTATATE GROUP</a:t>
            </a:r>
          </a:p>
        </p:txBody>
      </p:sp>
      <p:sp>
        <p:nvSpPr>
          <p:cNvPr id="6" name="Rectangle 5"/>
          <p:cNvSpPr/>
          <p:nvPr/>
        </p:nvSpPr>
        <p:spPr>
          <a:xfrm>
            <a:off x="901337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PFS, progression free survival Pavel, M. ESMO 2019 Abstract #1382PD</a:t>
            </a:r>
          </a:p>
        </p:txBody>
      </p:sp>
    </p:spTree>
    <p:extLst>
      <p:ext uri="{BB962C8B-B14F-4D97-AF65-F5344CB8AC3E}">
        <p14:creationId xmlns="" xmlns:p14="http://schemas.microsoft.com/office/powerpoint/2010/main" val="41140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+mn-lt"/>
              </a:rPr>
              <a:t>SUMMARY</a:t>
            </a:r>
            <a:endParaRPr lang="en-US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990099"/>
                </a:solidFill>
              </a:rPr>
              <a:t> All patients benefitted from treatment with PRRT regardless of </a:t>
            </a:r>
            <a:r>
              <a:rPr lang="en-US" sz="3200" b="1" dirty="0" err="1" smtClean="0">
                <a:solidFill>
                  <a:srgbClr val="990099"/>
                </a:solidFill>
              </a:rPr>
              <a:t>tumour</a:t>
            </a:r>
            <a:r>
              <a:rPr lang="en-US" sz="3200" b="1" dirty="0" smtClean="0">
                <a:solidFill>
                  <a:srgbClr val="990099"/>
                </a:solidFill>
              </a:rPr>
              <a:t> shrinkage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/>
              <a:t>– </a:t>
            </a:r>
            <a:r>
              <a:rPr lang="en-US" dirty="0">
                <a:solidFill>
                  <a:srgbClr val="0070C0"/>
                </a:solidFill>
              </a:rPr>
              <a:t>Benefit of 4 cycles of PRRT treatment should not only be assessed by </a:t>
            </a:r>
            <a:r>
              <a:rPr lang="en-US" dirty="0" err="1">
                <a:solidFill>
                  <a:srgbClr val="0070C0"/>
                </a:solidFill>
              </a:rPr>
              <a:t>tumour</a:t>
            </a:r>
            <a:r>
              <a:rPr lang="en-US" dirty="0">
                <a:solidFill>
                  <a:srgbClr val="0070C0"/>
                </a:solidFill>
              </a:rPr>
              <a:t> shrinkage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585379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PRRT, peptide receptor radionuclide therapy Pavel M. ESMO 2019 Abstract #1382PD</a:t>
            </a:r>
          </a:p>
        </p:txBody>
      </p:sp>
    </p:spTree>
    <p:extLst>
      <p:ext uri="{BB962C8B-B14F-4D97-AF65-F5344CB8AC3E}">
        <p14:creationId xmlns="" xmlns:p14="http://schemas.microsoft.com/office/powerpoint/2010/main" val="949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990099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Braat, et al. ESMO 2019 Abstract #1380O</a:t>
            </a:r>
            <a:endParaRPr lang="en-US" sz="3200" b="1" dirty="0">
              <a:solidFill>
                <a:srgbClr val="99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71053" y="2042319"/>
            <a:ext cx="8314509" cy="23876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70C0"/>
                </a:solidFill>
                <a:latin typeface="+mn-lt"/>
              </a:rPr>
              <a:t>HEPAR PLUS: A PHASE 2 OPEN LABEL STUDY OF 177LU-DOTATATE PLUS 166HO-RADIOEMBOLISM IN PATIENTS WITH NETs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09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BACKGROUND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825624"/>
            <a:ext cx="8961120" cy="491480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990099"/>
                </a:solidFill>
              </a:rPr>
              <a:t> At diagnosis 21% </a:t>
            </a:r>
            <a:r>
              <a:rPr lang="en-US" sz="2400" dirty="0"/>
              <a:t>of the patients with </a:t>
            </a:r>
            <a:r>
              <a:rPr lang="en-US" sz="2400" dirty="0">
                <a:solidFill>
                  <a:srgbClr val="990099"/>
                </a:solidFill>
              </a:rPr>
              <a:t>a grade 1 </a:t>
            </a:r>
            <a:r>
              <a:rPr lang="en-US" sz="2400" dirty="0"/>
              <a:t>NET and </a:t>
            </a:r>
            <a:r>
              <a:rPr lang="en-US" sz="2400" b="1" dirty="0">
                <a:solidFill>
                  <a:srgbClr val="990099"/>
                </a:solidFill>
              </a:rPr>
              <a:t>30%</a:t>
            </a:r>
            <a:r>
              <a:rPr lang="en-US" sz="2400" dirty="0"/>
              <a:t> with a </a:t>
            </a:r>
            <a:r>
              <a:rPr lang="en-US" sz="2400" dirty="0">
                <a:solidFill>
                  <a:srgbClr val="990099"/>
                </a:solidFill>
              </a:rPr>
              <a:t>grade 2 NET have distant metastases1</a:t>
            </a:r>
          </a:p>
          <a:p>
            <a:pPr marL="0" indent="0">
              <a:buNone/>
            </a:pPr>
            <a:r>
              <a:rPr lang="en-US" sz="2400" dirty="0"/>
              <a:t>• The </a:t>
            </a:r>
            <a:r>
              <a:rPr lang="en-US" sz="2400" b="1" dirty="0">
                <a:solidFill>
                  <a:srgbClr val="990099"/>
                </a:solidFill>
              </a:rPr>
              <a:t>liver</a:t>
            </a:r>
            <a:r>
              <a:rPr lang="en-US" sz="2400" dirty="0"/>
              <a:t> is the </a:t>
            </a:r>
            <a:r>
              <a:rPr lang="en-US" sz="2400" dirty="0">
                <a:solidFill>
                  <a:srgbClr val="990099"/>
                </a:solidFill>
              </a:rPr>
              <a:t>most commonly affected organ in metastatic disease </a:t>
            </a:r>
            <a:r>
              <a:rPr lang="en-US" sz="2400" dirty="0"/>
              <a:t>and is the most incriminating factor for patient survival</a:t>
            </a:r>
            <a:r>
              <a:rPr lang="en-US" sz="1200" dirty="0"/>
              <a:t>1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>
                <a:solidFill>
                  <a:srgbClr val="990099"/>
                </a:solidFill>
              </a:rPr>
              <a:t>Treatment</a:t>
            </a:r>
            <a:r>
              <a:rPr lang="en-US" sz="2400" dirty="0"/>
              <a:t> with peptide receptor radionuclide therapy </a:t>
            </a:r>
            <a:r>
              <a:rPr lang="en-US" sz="2400" dirty="0">
                <a:solidFill>
                  <a:srgbClr val="990099"/>
                </a:solidFill>
              </a:rPr>
              <a:t>(PRRT) </a:t>
            </a:r>
            <a:r>
              <a:rPr lang="en-US" sz="2400" dirty="0"/>
              <a:t>shows a </a:t>
            </a:r>
            <a:r>
              <a:rPr lang="en-US" sz="2400" dirty="0">
                <a:solidFill>
                  <a:srgbClr val="990099"/>
                </a:solidFill>
              </a:rPr>
              <a:t>high objective response rate and long median survival after treatment</a:t>
            </a:r>
            <a:r>
              <a:rPr lang="en-US" sz="2400" dirty="0"/>
              <a:t> However, </a:t>
            </a:r>
            <a:r>
              <a:rPr lang="en-US" sz="2400" dirty="0">
                <a:solidFill>
                  <a:srgbClr val="990099"/>
                </a:solidFill>
              </a:rPr>
              <a:t>complete remission is almost never achieved</a:t>
            </a:r>
            <a:r>
              <a:rPr lang="en-US" sz="1800" dirty="0"/>
              <a:t>1,2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dirty="0">
                <a:solidFill>
                  <a:srgbClr val="990099"/>
                </a:solidFill>
              </a:rPr>
              <a:t>Additional treatment of liver disease </a:t>
            </a:r>
            <a:r>
              <a:rPr lang="en-US" sz="2400" dirty="0"/>
              <a:t>after PRRT may </a:t>
            </a:r>
            <a:r>
              <a:rPr lang="en-US" sz="2400" dirty="0">
                <a:solidFill>
                  <a:srgbClr val="990099"/>
                </a:solidFill>
              </a:rPr>
              <a:t>improve outcome in NET </a:t>
            </a:r>
            <a:r>
              <a:rPr lang="en-US" sz="2400" dirty="0" smtClean="0">
                <a:solidFill>
                  <a:srgbClr val="990099"/>
                </a:solidFill>
              </a:rPr>
              <a:t>patients</a:t>
            </a:r>
            <a:r>
              <a:rPr lang="en-US" sz="1400" dirty="0" smtClean="0">
                <a:solidFill>
                  <a:srgbClr val="990099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Radioembolization</a:t>
            </a:r>
            <a:r>
              <a:rPr lang="en-US" sz="2400" dirty="0"/>
              <a:t> is an established therapy for liver </a:t>
            </a:r>
            <a:r>
              <a:rPr lang="en-US" sz="2400" dirty="0" smtClean="0"/>
              <a:t>metastasis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NET</a:t>
            </a:r>
            <a:r>
              <a:rPr lang="en-US" sz="1400" dirty="0"/>
              <a:t>, neuroendocrine </a:t>
            </a:r>
            <a:r>
              <a:rPr lang="en-US" sz="1400" dirty="0" err="1"/>
              <a:t>tumour</a:t>
            </a:r>
            <a:r>
              <a:rPr lang="en-US" sz="1400" dirty="0"/>
              <a:t>; PRRT, peptide receptor radionuclide therapy 1. </a:t>
            </a:r>
            <a:r>
              <a:rPr lang="en-US" sz="1400" dirty="0" err="1"/>
              <a:t>BraatA</a:t>
            </a:r>
            <a:r>
              <a:rPr lang="en-US" sz="1400" dirty="0"/>
              <a:t>, et al. BMC Gastroenterology 2018;18:84; </a:t>
            </a:r>
            <a:r>
              <a:rPr lang="en-US" sz="1400" dirty="0" err="1"/>
              <a:t>BraatA</a:t>
            </a:r>
            <a:r>
              <a:rPr lang="en-US" sz="1400" dirty="0"/>
              <a:t>, et al. ECIO 2019 Abstract #1902.3</a:t>
            </a:r>
          </a:p>
        </p:txBody>
      </p:sp>
    </p:spTree>
    <p:extLst>
      <p:ext uri="{BB962C8B-B14F-4D97-AF65-F5344CB8AC3E}">
        <p14:creationId xmlns="" xmlns:p14="http://schemas.microsoft.com/office/powerpoint/2010/main" val="13645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99"/>
                </a:solidFill>
                <a:latin typeface="+mn-lt"/>
              </a:rPr>
              <a:t>HEPAR PLUS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423850"/>
            <a:ext cx="9718766" cy="49116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Non-</a:t>
            </a:r>
            <a:r>
              <a:rPr lang="en-US" dirty="0" err="1"/>
              <a:t>randomised</a:t>
            </a:r>
            <a:r>
              <a:rPr lang="en-US" dirty="0"/>
              <a:t>, single arm, phase 2 </a:t>
            </a:r>
            <a:r>
              <a:rPr lang="en-US" dirty="0" smtClean="0"/>
              <a:t>study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34 patients </a:t>
            </a:r>
            <a:r>
              <a:rPr lang="en-US" dirty="0" smtClean="0"/>
              <a:t>included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31 patients </a:t>
            </a:r>
            <a:r>
              <a:rPr lang="en-US" dirty="0" smtClean="0"/>
              <a:t>treated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– 30 patients </a:t>
            </a:r>
            <a:r>
              <a:rPr lang="en-US" dirty="0" smtClean="0"/>
              <a:t>evaluable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>
                <a:solidFill>
                  <a:srgbClr val="990099"/>
                </a:solidFill>
              </a:rPr>
              <a:t>Primary objectives</a:t>
            </a:r>
            <a:r>
              <a:rPr lang="en-US" dirty="0"/>
              <a:t>: objective response rate (RECIST 1.1) 3 months after 166Ho-RE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>
                <a:solidFill>
                  <a:srgbClr val="990099"/>
                </a:solidFill>
              </a:rPr>
              <a:t>Secondary endpoints</a:t>
            </a:r>
            <a:r>
              <a:rPr lang="en-US" dirty="0"/>
              <a:t>: toxicity profile, biochemical response, QoL, </a:t>
            </a:r>
            <a:r>
              <a:rPr lang="en-US" dirty="0" err="1"/>
              <a:t>biodistribution</a:t>
            </a:r>
            <a:r>
              <a:rPr lang="en-US" dirty="0"/>
              <a:t> and dosimetry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86" y="3094466"/>
            <a:ext cx="5768240" cy="17779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" y="6176963"/>
            <a:ext cx="8869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QoL, quality of life; RE, </a:t>
            </a:r>
            <a:r>
              <a:rPr lang="en-US" sz="1400" dirty="0" err="1">
                <a:solidFill>
                  <a:prstClr val="black"/>
                </a:solidFill>
              </a:rPr>
              <a:t>radioembolization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en-US" sz="1400" dirty="0" smtClean="0">
              <a:solidFill>
                <a:prstClr val="black"/>
              </a:solidFill>
            </a:endParaRPr>
          </a:p>
          <a:p>
            <a:pPr lvl="0"/>
            <a:r>
              <a:rPr lang="en-US" sz="1400" dirty="0" err="1" smtClean="0">
                <a:solidFill>
                  <a:prstClr val="black"/>
                </a:solidFill>
              </a:rPr>
              <a:t>BraatA</a:t>
            </a:r>
            <a:r>
              <a:rPr lang="en-US" sz="1400" dirty="0">
                <a:solidFill>
                  <a:prstClr val="black"/>
                </a:solidFill>
              </a:rPr>
              <a:t>, et al. BMC Gastroenterology 2018;18:84; </a:t>
            </a:r>
            <a:r>
              <a:rPr lang="en-US" sz="1400" dirty="0" err="1">
                <a:solidFill>
                  <a:prstClr val="black"/>
                </a:solidFill>
              </a:rPr>
              <a:t>BraatA</a:t>
            </a:r>
            <a:r>
              <a:rPr lang="en-US" sz="1400" dirty="0">
                <a:solidFill>
                  <a:prstClr val="black"/>
                </a:solidFill>
              </a:rPr>
              <a:t>, et al. Presented at ESMO 2019 Abstract #1380O</a:t>
            </a:r>
          </a:p>
        </p:txBody>
      </p:sp>
    </p:spTree>
    <p:extLst>
      <p:ext uri="{BB962C8B-B14F-4D97-AF65-F5344CB8AC3E}">
        <p14:creationId xmlns="" xmlns:p14="http://schemas.microsoft.com/office/powerpoint/2010/main" val="750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990099"/>
                </a:solidFill>
              </a:rPr>
              <a:t> HEPAR PLUS is the first trial in this setting </a:t>
            </a:r>
            <a:r>
              <a:rPr lang="en-US" sz="2400" dirty="0"/>
              <a:t>and suggests that </a:t>
            </a:r>
            <a:r>
              <a:rPr lang="en-US" sz="2400" dirty="0" err="1"/>
              <a:t>radioembolization</a:t>
            </a:r>
            <a:r>
              <a:rPr lang="en-US" sz="2400" dirty="0"/>
              <a:t> after treatment with PRRT may benefit patients with </a:t>
            </a:r>
            <a:r>
              <a:rPr lang="en-US" sz="2400" dirty="0" smtClean="0"/>
              <a:t>NETs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>
                <a:solidFill>
                  <a:srgbClr val="990099"/>
                </a:solidFill>
              </a:rPr>
              <a:t>•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90099"/>
                </a:solidFill>
              </a:rPr>
              <a:t>Promising results </a:t>
            </a:r>
            <a:r>
              <a:rPr lang="en-US" sz="2400" dirty="0"/>
              <a:t>seen from HEPAR PLUS </a:t>
            </a:r>
            <a:r>
              <a:rPr lang="en-US" sz="2400" b="1" dirty="0">
                <a:solidFill>
                  <a:srgbClr val="990099"/>
                </a:solidFill>
              </a:rPr>
              <a:t>but must be confirmed in a </a:t>
            </a:r>
            <a:r>
              <a:rPr lang="en-US" sz="2400" b="1" dirty="0" err="1">
                <a:solidFill>
                  <a:srgbClr val="990099"/>
                </a:solidFill>
              </a:rPr>
              <a:t>randomisedphase</a:t>
            </a:r>
            <a:r>
              <a:rPr lang="en-US" sz="2400" b="1" dirty="0">
                <a:solidFill>
                  <a:srgbClr val="990099"/>
                </a:solidFill>
              </a:rPr>
              <a:t> 3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9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847"/>
            <a:ext cx="9274629" cy="13255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800080"/>
                </a:solidFill>
                <a:latin typeface="+mn-lt"/>
              </a:rPr>
              <a:t>Introduction to </a:t>
            </a:r>
            <a:r>
              <a:rPr lang="en-US" sz="4400" b="1" dirty="0" smtClean="0">
                <a:solidFill>
                  <a:srgbClr val="800080"/>
                </a:solidFill>
                <a:latin typeface="+mn-lt"/>
              </a:rPr>
              <a:t>NET</a:t>
            </a:r>
            <a:r>
              <a:rPr lang="en-US" sz="4400" b="1" dirty="0">
                <a:solidFill>
                  <a:srgbClr val="800080"/>
                </a:solidFill>
                <a:latin typeface="+mn-lt"/>
              </a:rPr>
              <a:t/>
            </a:r>
            <a:br>
              <a:rPr lang="en-US" sz="4400" b="1" dirty="0">
                <a:solidFill>
                  <a:srgbClr val="800080"/>
                </a:solidFill>
                <a:latin typeface="+mn-lt"/>
              </a:rPr>
            </a:br>
            <a:r>
              <a:rPr lang="en-US" sz="4400" b="1" dirty="0">
                <a:solidFill>
                  <a:srgbClr val="800080"/>
                </a:solidFill>
                <a:latin typeface="+mn-lt"/>
              </a:rPr>
              <a:t>Diagnostic &amp; </a:t>
            </a:r>
            <a:r>
              <a:rPr lang="en-US" sz="4400" b="1" dirty="0" smtClean="0">
                <a:solidFill>
                  <a:srgbClr val="800080"/>
                </a:solidFill>
                <a:latin typeface="+mn-lt"/>
              </a:rPr>
              <a:t>therapeutic challenges </a:t>
            </a:r>
            <a:endParaRPr lang="en-US" sz="4400" b="1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84" y="1720353"/>
            <a:ext cx="5593604" cy="5137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 smtClean="0">
                <a:solidFill>
                  <a:srgbClr val="990099"/>
                </a:solidFill>
              </a:rPr>
              <a:t>NET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b="1" dirty="0">
                <a:solidFill>
                  <a:srgbClr val="00B0F0"/>
                </a:solidFill>
              </a:rPr>
              <a:t>relatively rare</a:t>
            </a:r>
            <a:r>
              <a:rPr lang="en-US" dirty="0"/>
              <a:t>; this is associated with limited knowledge on disease management</a:t>
            </a:r>
          </a:p>
          <a:p>
            <a:pPr marL="0" indent="0">
              <a:buNone/>
            </a:pPr>
            <a:r>
              <a:rPr lang="en-US" dirty="0"/>
              <a:t>• The natural history of NET is poorly understood</a:t>
            </a:r>
          </a:p>
          <a:p>
            <a:pPr marL="0" indent="0">
              <a:buNone/>
            </a:pPr>
            <a:r>
              <a:rPr lang="en-US" dirty="0"/>
              <a:t>• At least </a:t>
            </a:r>
            <a:r>
              <a:rPr lang="en-US" b="1" dirty="0">
                <a:solidFill>
                  <a:srgbClr val="990099"/>
                </a:solidFill>
              </a:rPr>
              <a:t>40 </a:t>
            </a:r>
            <a:r>
              <a:rPr lang="en-US" dirty="0"/>
              <a:t>different </a:t>
            </a:r>
            <a:r>
              <a:rPr lang="en-US" dirty="0" smtClean="0"/>
              <a:t>entities </a:t>
            </a:r>
            <a:r>
              <a:rPr lang="en-US" dirty="0"/>
              <a:t>arising in </a:t>
            </a:r>
            <a:r>
              <a:rPr lang="en-US" dirty="0" smtClean="0"/>
              <a:t>different organs</a:t>
            </a:r>
            <a:r>
              <a:rPr lang="en-US" dirty="0"/>
              <a:t>; </a:t>
            </a:r>
            <a:r>
              <a:rPr lang="en-US" b="1" dirty="0"/>
              <a:t>different terminologies </a:t>
            </a:r>
            <a:r>
              <a:rPr lang="en-US" dirty="0"/>
              <a:t>and </a:t>
            </a:r>
            <a:r>
              <a:rPr lang="en-US" b="1" dirty="0"/>
              <a:t>classifications</a:t>
            </a:r>
            <a:endParaRPr lang="en-US" b="1" dirty="0" smtClean="0"/>
          </a:p>
          <a:p>
            <a:pPr marL="0" indent="0">
              <a:buNone/>
            </a:pPr>
            <a:r>
              <a:rPr lang="en-US" dirty="0"/>
              <a:t>Heterogeneous group of </a:t>
            </a:r>
            <a:r>
              <a:rPr lang="en-US" dirty="0" smtClean="0"/>
              <a:t>tumors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• Wide variety of clinical </a:t>
            </a:r>
            <a:r>
              <a:rPr lang="en-US" b="1" dirty="0" smtClean="0"/>
              <a:t>presentations</a:t>
            </a:r>
            <a:endParaRPr lang="en-US" b="1" dirty="0"/>
          </a:p>
          <a:p>
            <a:r>
              <a:rPr lang="en-US" dirty="0"/>
              <a:t> Late </a:t>
            </a:r>
            <a:r>
              <a:rPr lang="en-US" dirty="0" smtClean="0"/>
              <a:t>presentation Over </a:t>
            </a:r>
            <a:r>
              <a:rPr lang="en-US" b="1" dirty="0">
                <a:solidFill>
                  <a:srgbClr val="990099"/>
                </a:solidFill>
              </a:rPr>
              <a:t>60%</a:t>
            </a:r>
            <a:r>
              <a:rPr lang="en-US" dirty="0">
                <a:solidFill>
                  <a:srgbClr val="990099"/>
                </a:solidFill>
              </a:rPr>
              <a:t> </a:t>
            </a:r>
            <a:r>
              <a:rPr lang="en-US" dirty="0"/>
              <a:t>of NETs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990099"/>
                </a:solidFill>
              </a:rPr>
              <a:t>advanced</a:t>
            </a:r>
            <a:r>
              <a:rPr lang="en-US" dirty="0" smtClean="0"/>
              <a:t> at the </a:t>
            </a:r>
            <a:r>
              <a:rPr lang="en-US" dirty="0"/>
              <a:t>time of diagnosis</a:t>
            </a:r>
          </a:p>
          <a:p>
            <a:r>
              <a:rPr lang="en-US" dirty="0"/>
              <a:t>The median </a:t>
            </a:r>
            <a:r>
              <a:rPr lang="en-US" b="1" dirty="0">
                <a:solidFill>
                  <a:srgbClr val="990099"/>
                </a:solidFill>
              </a:rPr>
              <a:t>survival</a:t>
            </a:r>
            <a:r>
              <a:rPr lang="en-US" dirty="0"/>
              <a:t> for patients with advanced NET is </a:t>
            </a:r>
            <a:r>
              <a:rPr lang="en-US" b="1" dirty="0">
                <a:solidFill>
                  <a:srgbClr val="990099"/>
                </a:solidFill>
              </a:rPr>
              <a:t>33</a:t>
            </a:r>
            <a:r>
              <a:rPr lang="en-US" dirty="0"/>
              <a:t> months</a:t>
            </a:r>
          </a:p>
          <a:p>
            <a:r>
              <a:rPr lang="en-US" dirty="0" smtClean="0"/>
              <a:t>Histologic </a:t>
            </a:r>
            <a:r>
              <a:rPr lang="en-US" dirty="0"/>
              <a:t>diagnosis may be difficult</a:t>
            </a:r>
          </a:p>
          <a:p>
            <a:r>
              <a:rPr lang="en-US" dirty="0"/>
              <a:t> Variety of therapeutic options/approaches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90099"/>
                </a:solidFill>
              </a:rPr>
              <a:t>Limited phase III evidence </a:t>
            </a:r>
            <a:r>
              <a:rPr lang="en-US" dirty="0"/>
              <a:t>for chemotherapy and PRRT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2790" y="2103119"/>
            <a:ext cx="3269197" cy="31288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5877" y="5231972"/>
            <a:ext cx="130302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800080"/>
                </a:solidFill>
              </a:rPr>
              <a:t>Pancreatic NETs</a:t>
            </a:r>
          </a:p>
          <a:p>
            <a:r>
              <a:rPr lang="en-US" sz="1200" dirty="0">
                <a:solidFill>
                  <a:srgbClr val="800080"/>
                </a:solidFill>
              </a:rPr>
              <a:t>• </a:t>
            </a:r>
            <a:r>
              <a:rPr lang="en-US" sz="1200" dirty="0" err="1">
                <a:solidFill>
                  <a:srgbClr val="800080"/>
                </a:solidFill>
              </a:rPr>
              <a:t>Insulinoma</a:t>
            </a:r>
            <a:endParaRPr lang="en-US" sz="1200" dirty="0">
              <a:solidFill>
                <a:srgbClr val="800080"/>
              </a:solidFill>
            </a:endParaRPr>
          </a:p>
          <a:p>
            <a:r>
              <a:rPr lang="en-US" sz="1200" dirty="0">
                <a:solidFill>
                  <a:srgbClr val="800080"/>
                </a:solidFill>
              </a:rPr>
              <a:t>• </a:t>
            </a:r>
            <a:r>
              <a:rPr lang="en-US" sz="1200" dirty="0" err="1">
                <a:solidFill>
                  <a:srgbClr val="800080"/>
                </a:solidFill>
              </a:rPr>
              <a:t>Glucagonoma</a:t>
            </a:r>
            <a:endParaRPr lang="en-US" sz="1200" dirty="0">
              <a:solidFill>
                <a:srgbClr val="800080"/>
              </a:solidFill>
            </a:endParaRPr>
          </a:p>
          <a:p>
            <a:r>
              <a:rPr lang="en-US" sz="1200" dirty="0">
                <a:solidFill>
                  <a:srgbClr val="800080"/>
                </a:solidFill>
              </a:rPr>
              <a:t>• </a:t>
            </a:r>
            <a:r>
              <a:rPr lang="en-US" sz="1200" dirty="0" err="1">
                <a:solidFill>
                  <a:srgbClr val="800080"/>
                </a:solidFill>
              </a:rPr>
              <a:t>VIPoma</a:t>
            </a:r>
            <a:endParaRPr lang="en-US" sz="1200" dirty="0">
              <a:solidFill>
                <a:srgbClr val="800080"/>
              </a:solidFill>
            </a:endParaRPr>
          </a:p>
          <a:p>
            <a:r>
              <a:rPr lang="en-US" sz="1200" dirty="0">
                <a:solidFill>
                  <a:srgbClr val="800080"/>
                </a:solidFill>
              </a:rPr>
              <a:t>• Pancreatic</a:t>
            </a:r>
          </a:p>
          <a:p>
            <a:r>
              <a:rPr lang="en-US" sz="1200" dirty="0">
                <a:solidFill>
                  <a:srgbClr val="800080"/>
                </a:solidFill>
              </a:rPr>
              <a:t> </a:t>
            </a:r>
            <a:r>
              <a:rPr lang="en-US" sz="1200" dirty="0" err="1">
                <a:solidFill>
                  <a:srgbClr val="800080"/>
                </a:solidFill>
              </a:rPr>
              <a:t>polypeptidoma</a:t>
            </a:r>
            <a:endParaRPr lang="en-US" sz="12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9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0221" y="0"/>
            <a:ext cx="10732288" cy="6975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381" y="297874"/>
            <a:ext cx="5779509" cy="2298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84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001" y="182879"/>
            <a:ext cx="4431809" cy="3433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2810" y="182879"/>
            <a:ext cx="4598126" cy="3433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001" y="4063533"/>
            <a:ext cx="31516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NETs Are Second Most Prevalent Gastrointestinal Tumor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9851" y="3616327"/>
            <a:ext cx="5434149" cy="3098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34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5309" y="2708535"/>
            <a:ext cx="9165611" cy="4001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079" y="636955"/>
            <a:ext cx="7667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90099"/>
                </a:solidFill>
              </a:rPr>
              <a:t>APPROVED THERAPEUTIC OPTIONS IN NEUROENDOCRINE TUMOURS</a:t>
            </a:r>
          </a:p>
        </p:txBody>
      </p:sp>
    </p:spTree>
    <p:extLst>
      <p:ext uri="{BB962C8B-B14F-4D97-AF65-F5344CB8AC3E}">
        <p14:creationId xmlns="" xmlns:p14="http://schemas.microsoft.com/office/powerpoint/2010/main" val="4215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836" y="1737361"/>
            <a:ext cx="7602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90099"/>
                </a:solidFill>
              </a:rPr>
              <a:t>Main </a:t>
            </a:r>
            <a:r>
              <a:rPr lang="en-US" sz="4000" b="1" smtClean="0">
                <a:solidFill>
                  <a:srgbClr val="990099"/>
                </a:solidFill>
              </a:rPr>
              <a:t>3 Trials</a:t>
            </a:r>
          </a:p>
          <a:p>
            <a:pPr algn="ctr"/>
            <a:r>
              <a:rPr lang="en-US" sz="4000" b="1" smtClean="0">
                <a:solidFill>
                  <a:srgbClr val="990099"/>
                </a:solidFill>
              </a:rPr>
              <a:t>NEUROENDOCRINE </a:t>
            </a:r>
            <a:r>
              <a:rPr lang="en-US" sz="4000" b="1" dirty="0" smtClean="0">
                <a:solidFill>
                  <a:srgbClr val="990099"/>
                </a:solidFill>
              </a:rPr>
              <a:t>TUMOUR PRESENTATIONS</a:t>
            </a:r>
          </a:p>
          <a:p>
            <a:pPr algn="ctr"/>
            <a:r>
              <a:rPr lang="en-US" sz="4000" b="1" dirty="0" smtClean="0">
                <a:solidFill>
                  <a:srgbClr val="990099"/>
                </a:solidFill>
              </a:rPr>
              <a:t> AT ESMO 2019</a:t>
            </a:r>
            <a:endParaRPr lang="en-US" sz="40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74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9" y="587194"/>
            <a:ext cx="8921931" cy="2861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SANET-ep:</a:t>
            </a:r>
            <a:br>
              <a:rPr lang="en-US" sz="44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4400" b="1" smtClean="0">
                <a:solidFill>
                  <a:srgbClr val="0070C0"/>
                </a:solidFill>
                <a:latin typeface="+mn-lt"/>
              </a:rPr>
              <a:t>A PHASE III 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STUDY OF </a:t>
            </a:r>
            <a:r>
              <a:rPr lang="en-US" sz="4400" b="1" dirty="0" smtClean="0">
                <a:solidFill>
                  <a:srgbClr val="990099"/>
                </a:solidFill>
                <a:latin typeface="+mn-lt"/>
              </a:rPr>
              <a:t>SURUFATINIB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 IN PATIENTS WITH WELL DIFFERENTIATED ADVANCED EXTRAPANCREATIC NET</a:t>
            </a:r>
            <a:endParaRPr lang="en-US" sz="4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27" y="3892730"/>
            <a:ext cx="7287441" cy="144820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990099"/>
                </a:solidFill>
              </a:rPr>
              <a:t>Xu, et al. ESMO 2019 Abstract #LBA76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93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04" y="14217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+mn-lt"/>
              </a:rPr>
              <a:t>BACKGROUND</a:t>
            </a:r>
            <a:endParaRPr 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0860"/>
            <a:ext cx="9144000" cy="435133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90099"/>
                </a:solidFill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</a:rPr>
              <a:t>surufatinib</a:t>
            </a:r>
            <a:r>
              <a:rPr lang="en-US" sz="3200" dirty="0" smtClean="0">
                <a:solidFill>
                  <a:srgbClr val="0070C0"/>
                </a:solidFill>
              </a:rPr>
              <a:t> is an anti-angiogenic </a:t>
            </a:r>
            <a:r>
              <a:rPr lang="en-US" sz="3200" b="1" dirty="0" smtClean="0">
                <a:solidFill>
                  <a:srgbClr val="0070C0"/>
                </a:solidFill>
              </a:rPr>
              <a:t>TKI</a:t>
            </a:r>
            <a:r>
              <a:rPr lang="en-US" sz="3200" dirty="0" smtClean="0">
                <a:solidFill>
                  <a:srgbClr val="0070C0"/>
                </a:solidFill>
              </a:rPr>
              <a:t> that selectively inhibits </a:t>
            </a:r>
            <a:r>
              <a:rPr lang="en-US" sz="3200" b="1" dirty="0" smtClean="0">
                <a:solidFill>
                  <a:srgbClr val="0070C0"/>
                </a:solidFill>
              </a:rPr>
              <a:t>VEGFR, FGFR </a:t>
            </a:r>
            <a:r>
              <a:rPr lang="en-US" sz="3200" dirty="0" smtClean="0">
                <a:solidFill>
                  <a:srgbClr val="0070C0"/>
                </a:solidFill>
              </a:rPr>
              <a:t>&amp;</a:t>
            </a:r>
            <a:r>
              <a:rPr lang="en-US" sz="3200" b="1" dirty="0" smtClean="0">
                <a:solidFill>
                  <a:srgbClr val="0070C0"/>
                </a:solidFill>
              </a:rPr>
              <a:t>CSF-1R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990099"/>
                </a:solidFill>
              </a:rPr>
              <a:t>•</a:t>
            </a:r>
            <a:r>
              <a:rPr lang="en-US" sz="3200" b="1" dirty="0" smtClean="0">
                <a:solidFill>
                  <a:srgbClr val="990099"/>
                </a:solidFill>
              </a:rPr>
              <a:t> Anti-VEGF </a:t>
            </a:r>
            <a:r>
              <a:rPr lang="en-US" sz="3200" dirty="0" smtClean="0">
                <a:solidFill>
                  <a:srgbClr val="0070C0"/>
                </a:solidFill>
              </a:rPr>
              <a:t>signaling pathway is a proven strategy for treatment of </a:t>
            </a:r>
            <a:r>
              <a:rPr lang="en-US" sz="3200" dirty="0" smtClean="0">
                <a:solidFill>
                  <a:srgbClr val="990099"/>
                </a:solidFill>
              </a:rPr>
              <a:t>pancreatic NETs</a:t>
            </a:r>
            <a:r>
              <a:rPr lang="en-US" sz="3200" dirty="0" smtClean="0">
                <a:solidFill>
                  <a:srgbClr val="0070C0"/>
                </a:solidFill>
              </a:rPr>
              <a:t> but its effect in extra-pancreatic NETs has yet to be proven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990099"/>
                </a:solidFill>
              </a:rPr>
              <a:t>•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SANET-ep</a:t>
            </a:r>
            <a:r>
              <a:rPr lang="en-US" sz="3200" dirty="0" smtClean="0">
                <a:solidFill>
                  <a:srgbClr val="0070C0"/>
                </a:solidFill>
              </a:rPr>
              <a:t> investigates the effect of </a:t>
            </a:r>
            <a:r>
              <a:rPr lang="en-US" sz="3200" dirty="0" err="1" smtClean="0">
                <a:solidFill>
                  <a:srgbClr val="0070C0"/>
                </a:solidFill>
              </a:rPr>
              <a:t>surufatinib</a:t>
            </a:r>
            <a:r>
              <a:rPr lang="en-US" sz="3200" dirty="0" smtClean="0">
                <a:solidFill>
                  <a:srgbClr val="0070C0"/>
                </a:solidFill>
              </a:rPr>
              <a:t> in patients with advanced, well differentiated extra-pancreatic NETs</a:t>
            </a:r>
          </a:p>
          <a:p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48103"/>
            <a:ext cx="9144000" cy="13063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126109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CSF-1R, colony stimulating factor-1 receptor; FGFR, fibroblast growth factor receptor; NET, neuroendocrine </a:t>
            </a:r>
            <a:r>
              <a:rPr lang="en-US" sz="1400" dirty="0" err="1" smtClean="0">
                <a:solidFill>
                  <a:srgbClr val="00B0F0"/>
                </a:solidFill>
              </a:rPr>
              <a:t>tumour</a:t>
            </a:r>
            <a:r>
              <a:rPr lang="en-US" sz="1400" dirty="0" smtClean="0">
                <a:solidFill>
                  <a:srgbClr val="00B0F0"/>
                </a:solidFill>
              </a:rPr>
              <a:t>; VEGF(R), vascular endothelial growth factor (receptor) 1. Raymond E, et al. N </a:t>
            </a:r>
            <a:r>
              <a:rPr lang="en-US" sz="1400" dirty="0" err="1" smtClean="0">
                <a:solidFill>
                  <a:srgbClr val="00B0F0"/>
                </a:solidFill>
              </a:rPr>
              <a:t>Engl</a:t>
            </a:r>
            <a:r>
              <a:rPr lang="en-US" sz="1400" dirty="0" smtClean="0">
                <a:solidFill>
                  <a:srgbClr val="00B0F0"/>
                </a:solidFill>
              </a:rPr>
              <a:t> J Med 2011;364:501–13;2. Xu J, et al.  Presented at ESMO 2019. Abstract #LBA76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2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97" y="548640"/>
            <a:ext cx="8881110" cy="874614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SANET-</a:t>
            </a:r>
            <a:r>
              <a:rPr lang="en-US" sz="4400" b="1" dirty="0" err="1" smtClean="0">
                <a:solidFill>
                  <a:srgbClr val="0070C0"/>
                </a:solidFill>
                <a:latin typeface="+mn-lt"/>
              </a:rPr>
              <a:t>epSTUDY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 DESIGN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rgbClr val="990099"/>
                </a:solidFill>
              </a:rPr>
              <a:t>PROGRESSIVE ADVANCED EXTRA-PANCREATIC NET PATIENTS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38" y="1612157"/>
            <a:ext cx="8739052" cy="25063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6126" y="4176398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Tumour</a:t>
            </a:r>
            <a:r>
              <a:rPr lang="en-US" sz="1400" dirty="0" smtClean="0"/>
              <a:t> origin: A, jejunum; ileum, duodenum, thymus, cecum; B: lung, stomach, liver, appendix, colon, rectum; C: other or unknown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38" y="5007516"/>
            <a:ext cx="89088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Study was terminated due to superiority following a pre-planned interim analysis at 127 PFS event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" y="6292537"/>
            <a:ext cx="905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DCR, disease control rate; </a:t>
            </a:r>
            <a:r>
              <a:rPr lang="en-US" sz="1200" dirty="0" err="1" smtClean="0"/>
              <a:t>DoR</a:t>
            </a:r>
            <a:r>
              <a:rPr lang="en-US" sz="1200" dirty="0" smtClean="0"/>
              <a:t>, duration of response; NET, neuroendocrine </a:t>
            </a:r>
            <a:r>
              <a:rPr lang="en-US" sz="1200" dirty="0" err="1" smtClean="0"/>
              <a:t>tumours</a:t>
            </a:r>
            <a:r>
              <a:rPr lang="en-US" sz="1200" dirty="0" smtClean="0"/>
              <a:t>; ORR, objective response rate; OS, overall survival; PD, progressive disease; PFS, progression-free survival; TTR, time to </a:t>
            </a:r>
            <a:r>
              <a:rPr lang="en-US" sz="1200" dirty="0" err="1" smtClean="0"/>
              <a:t>tumour</a:t>
            </a:r>
            <a:r>
              <a:rPr lang="en-US" sz="1200" dirty="0" smtClean="0"/>
              <a:t> response Xu J, et al. </a:t>
            </a:r>
          </a:p>
          <a:p>
            <a:r>
              <a:rPr lang="en-US" sz="1200" dirty="0" smtClean="0"/>
              <a:t> Presented at ESMO 2019. Abstract #LBA76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-26126" y="6207966"/>
            <a:ext cx="9143999" cy="26724"/>
          </a:xfrm>
          <a:prstGeom prst="lin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219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560"/>
            <a:ext cx="8384721" cy="1325563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SANET-</a:t>
            </a:r>
            <a:r>
              <a:rPr lang="en-US" sz="4400" b="1" dirty="0" err="1" smtClean="0">
                <a:solidFill>
                  <a:srgbClr val="0070C0"/>
                </a:solidFill>
                <a:latin typeface="+mn-lt"/>
              </a:rPr>
              <a:t>epPRIMARY</a:t>
            </a:r>
            <a:r>
              <a:rPr lang="en-US" sz="4400" b="1" dirty="0" smtClean="0">
                <a:solidFill>
                  <a:srgbClr val="0070C0"/>
                </a:solidFill>
                <a:latin typeface="+mn-lt"/>
              </a:rPr>
              <a:t> ENDPOINT RESULTS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949758"/>
            <a:ext cx="9143999" cy="3918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816" y="1249957"/>
            <a:ext cx="89741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990099"/>
                </a:solidFill>
              </a:rPr>
              <a:t>PROGRESSION FREE SURVIVAL (INVESTIGATOR ASSESSED)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• PFS 9.2 months (</a:t>
            </a:r>
            <a:r>
              <a:rPr lang="en-US" sz="2400" dirty="0" err="1" smtClean="0">
                <a:solidFill>
                  <a:srgbClr val="0070C0"/>
                </a:solidFill>
              </a:rPr>
              <a:t>surufatinib</a:t>
            </a:r>
            <a:r>
              <a:rPr lang="en-US" sz="2400" dirty="0" smtClean="0">
                <a:solidFill>
                  <a:srgbClr val="0070C0"/>
                </a:solidFill>
              </a:rPr>
              <a:t>) vs 3.8 months (placebo)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88685"/>
            <a:ext cx="9228907" cy="738664"/>
          </a:xfrm>
          <a:prstGeom prst="rect">
            <a:avLst/>
          </a:prstGeom>
          <a:ln w="28575">
            <a:solidFill>
              <a:srgbClr val="990099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CI, confidence interval; HR, hazard ratio; PFS, progression free survival Xu J, et al.  Presented at ESMO 2019. Abstract #LBA76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SANET-</a:t>
            </a:r>
            <a:r>
              <a:rPr lang="en-US" sz="1400" dirty="0" err="1" smtClean="0">
                <a:solidFill>
                  <a:srgbClr val="00B0F0"/>
                </a:solidFill>
              </a:rPr>
              <a:t>epPRIMARY</a:t>
            </a:r>
            <a:r>
              <a:rPr lang="en-US" sz="1400" dirty="0" smtClean="0">
                <a:solidFill>
                  <a:srgbClr val="00B0F0"/>
                </a:solidFill>
              </a:rPr>
              <a:t> ENDPOINT RESULTS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• PFS 9.2 months (</a:t>
            </a:r>
            <a:r>
              <a:rPr lang="en-US" sz="1400" dirty="0" err="1" smtClean="0">
                <a:solidFill>
                  <a:srgbClr val="00B0F0"/>
                </a:solidFill>
              </a:rPr>
              <a:t>surufatinib</a:t>
            </a:r>
            <a:r>
              <a:rPr lang="en-US" sz="1400" dirty="0" smtClean="0">
                <a:solidFill>
                  <a:srgbClr val="00B0F0"/>
                </a:solidFill>
              </a:rPr>
              <a:t>) vs 3.8 months (placebo)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9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1135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NEUROENDOCRINE TUMOUR  UPDATE MEETING SUMMARY ESMO 2019,  Barcelona, Spain</vt:lpstr>
      <vt:lpstr>Introduction to NET Diagnostic &amp; therapeutic challenges </vt:lpstr>
      <vt:lpstr>Slide 3</vt:lpstr>
      <vt:lpstr>Slide 4</vt:lpstr>
      <vt:lpstr>Slide 5</vt:lpstr>
      <vt:lpstr>SANET-ep:  A PHASE III STUDY OF SURUFATINIB IN PATIENTS WITH WELL DIFFERENTIATED ADVANCED EXTRAPANCREATIC NET</vt:lpstr>
      <vt:lpstr>BACKGROUND</vt:lpstr>
      <vt:lpstr>SANET-epSTUDY DESIGN  PROGRESSIVE ADVANCED EXTRA-PANCREATIC NET PATIENTS </vt:lpstr>
      <vt:lpstr>SANET-epPRIMARY ENDPOINT RESULTS </vt:lpstr>
      <vt:lpstr>SUMMARY</vt:lpstr>
      <vt:lpstr>NETTER-1 (POST HOC ANALYSIS): RELATION BETWEEN OBJECTIVE TUMOUR SHRINKAGE AND PFS</vt:lpstr>
      <vt:lpstr>BACKGROUND</vt:lpstr>
      <vt:lpstr>NETTER-1 PHASE III TRIAL  MAIN STUDY DESIGN</vt:lpstr>
      <vt:lpstr>NETTER-1 (POST-HOC ANALYSIS) </vt:lpstr>
      <vt:lpstr>SUMMARY</vt:lpstr>
      <vt:lpstr>HEPAR PLUS: A PHASE 2 OPEN LABEL STUDY OF 177LU-DOTATATE PLUS 166HO-RADIOEMBOLISM IN PATIENTS WITH NETs  </vt:lpstr>
      <vt:lpstr>BACKGROUND</vt:lpstr>
      <vt:lpstr>HEPAR PLUS STUDY DESIGN</vt:lpstr>
      <vt:lpstr>SUMMARY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SUMMARY ESMO 2019, Barcelona, Spain NEUROENDOCRINE TUMOUR UPDAT</dc:title>
  <dc:creator>zahera fahed</dc:creator>
  <cp:lastModifiedBy>Lenovo</cp:lastModifiedBy>
  <cp:revision>55</cp:revision>
  <dcterms:created xsi:type="dcterms:W3CDTF">2019-10-09T20:48:54Z</dcterms:created>
  <dcterms:modified xsi:type="dcterms:W3CDTF">2020-01-15T09:53:16Z</dcterms:modified>
</cp:coreProperties>
</file>